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7" r:id="rId32"/>
    <p:sldId id="288" r:id="rId33"/>
    <p:sldId id="289" r:id="rId34"/>
    <p:sldId id="290" r:id="rId35"/>
    <p:sldId id="291" r:id="rId3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8044-CC15-407D-B438-F30D45E86F54}" type="datetimeFigureOut">
              <a:rPr lang="sl-SI" smtClean="0"/>
              <a:t>28. 08. 2020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7288-0301-4D36-9F4C-F3ABA0EF8F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434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8044-CC15-407D-B438-F30D45E86F54}" type="datetimeFigureOut">
              <a:rPr lang="sl-SI" smtClean="0"/>
              <a:t>28. 08. 2020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7288-0301-4D36-9F4C-F3ABA0EF8F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103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8044-CC15-407D-B438-F30D45E86F54}" type="datetimeFigureOut">
              <a:rPr lang="sl-SI" smtClean="0"/>
              <a:t>28. 08. 2020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7288-0301-4D36-9F4C-F3ABA0EF8F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119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8044-CC15-407D-B438-F30D45E86F54}" type="datetimeFigureOut">
              <a:rPr lang="sl-SI" smtClean="0"/>
              <a:t>28. 08. 2020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7288-0301-4D36-9F4C-F3ABA0EF8F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395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8044-CC15-407D-B438-F30D45E86F54}" type="datetimeFigureOut">
              <a:rPr lang="sl-SI" smtClean="0"/>
              <a:t>28. 08. 2020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7288-0301-4D36-9F4C-F3ABA0EF8F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606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8044-CC15-407D-B438-F30D45E86F54}" type="datetimeFigureOut">
              <a:rPr lang="sl-SI" smtClean="0"/>
              <a:t>28. 08. 2020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7288-0301-4D36-9F4C-F3ABA0EF8F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925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8044-CC15-407D-B438-F30D45E86F54}" type="datetimeFigureOut">
              <a:rPr lang="sl-SI" smtClean="0"/>
              <a:t>28. 08. 2020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7288-0301-4D36-9F4C-F3ABA0EF8F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432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8044-CC15-407D-B438-F30D45E86F54}" type="datetimeFigureOut">
              <a:rPr lang="sl-SI" smtClean="0"/>
              <a:t>28. 08. 2020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7288-0301-4D36-9F4C-F3ABA0EF8F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5139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8044-CC15-407D-B438-F30D45E86F54}" type="datetimeFigureOut">
              <a:rPr lang="sl-SI" smtClean="0"/>
              <a:t>28. 08. 2020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7288-0301-4D36-9F4C-F3ABA0EF8F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3819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8044-CC15-407D-B438-F30D45E86F54}" type="datetimeFigureOut">
              <a:rPr lang="sl-SI" smtClean="0"/>
              <a:t>28. 08. 2020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7288-0301-4D36-9F4C-F3ABA0EF8F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366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8044-CC15-407D-B438-F30D45E86F54}" type="datetimeFigureOut">
              <a:rPr lang="sl-SI" smtClean="0"/>
              <a:t>28. 08. 2020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7288-0301-4D36-9F4C-F3ABA0EF8F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330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E8044-CC15-407D-B438-F30D45E86F54}" type="datetimeFigureOut">
              <a:rPr lang="sl-SI" smtClean="0"/>
              <a:t>28. 08. 2020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C7288-0301-4D36-9F4C-F3ABA0EF8F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450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6.jpg@01D2A3B2.168C5F10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chool board for your text funny kids and chalk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1"/>
          <a:stretch/>
        </p:blipFill>
        <p:spPr bwMode="auto">
          <a:xfrm>
            <a:off x="2246812" y="0"/>
            <a:ext cx="71309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1098610" y="2140653"/>
            <a:ext cx="94273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 </a:t>
            </a:r>
          </a:p>
          <a:p>
            <a:pPr algn="ctr"/>
            <a:r>
              <a:rPr lang="sl-SI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ANKETNEGA VPRAŠALNIKA </a:t>
            </a:r>
          </a:p>
          <a:p>
            <a:pPr algn="ctr"/>
            <a:r>
              <a:rPr lang="sl-SI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ZADOVOLJSTVU STARŠEV</a:t>
            </a:r>
          </a:p>
          <a:p>
            <a:pPr algn="ctr"/>
            <a:endParaRPr lang="sl-SI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l-SI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ŠOLA - </a:t>
            </a:r>
            <a:endParaRPr lang="sl-SI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8559301" y="5842337"/>
            <a:ext cx="39455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PRIPRAVILA IN ZBRALA PODATKE</a:t>
            </a:r>
            <a:r>
              <a:rPr lang="sl-SI" sz="2000" b="1" dirty="0" smtClean="0"/>
              <a:t>:</a:t>
            </a:r>
          </a:p>
          <a:p>
            <a:r>
              <a:rPr lang="sl-SI" sz="2000" b="1" dirty="0" smtClean="0"/>
              <a:t>          SANDRA GLOGOVŠEK, </a:t>
            </a:r>
          </a:p>
          <a:p>
            <a:r>
              <a:rPr lang="sl-SI" sz="2000" b="1" dirty="0"/>
              <a:t>v</a:t>
            </a:r>
            <a:r>
              <a:rPr lang="sl-SI" sz="2000" b="1" dirty="0" smtClean="0"/>
              <a:t>odja šolskega razvojnega tima </a:t>
            </a:r>
            <a:endParaRPr lang="sl-SI" sz="2000" b="1" dirty="0"/>
          </a:p>
        </p:txBody>
      </p:sp>
      <p:pic>
        <p:nvPicPr>
          <p:cNvPr id="8" name="Slika 7" descr="cid:image006.jpg@01D2A3B2.168C5F10"/>
          <p:cNvPicPr/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84" y="200056"/>
            <a:ext cx="1232473" cy="13426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Pravokotnik 8"/>
          <p:cNvSpPr/>
          <p:nvPr/>
        </p:nvSpPr>
        <p:spPr>
          <a:xfrm>
            <a:off x="189132" y="1578868"/>
            <a:ext cx="2057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>
                <a:solidFill>
                  <a:srgbClr val="059D58"/>
                </a:solidFill>
                <a:latin typeface="Gotham Rounded Book"/>
                <a:ea typeface="Times New Roman" panose="02020603050405020304" pitchFamily="18" charset="0"/>
                <a:cs typeface="Times New Roman" panose="02020603050405020304" pitchFamily="18" charset="0"/>
              </a:rPr>
              <a:t>OSNOVNA ŠOLA</a:t>
            </a:r>
            <a:endParaRPr lang="sl-SI" dirty="0"/>
          </a:p>
        </p:txBody>
      </p:sp>
      <p:sp>
        <p:nvSpPr>
          <p:cNvPr id="10" name="Pravokotnik 9"/>
          <p:cNvSpPr/>
          <p:nvPr/>
        </p:nvSpPr>
        <p:spPr>
          <a:xfrm>
            <a:off x="189131" y="1825812"/>
            <a:ext cx="2475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>
                <a:solidFill>
                  <a:srgbClr val="059D58"/>
                </a:solidFill>
                <a:latin typeface="Gotham Rounded Book"/>
                <a:ea typeface="Times New Roman" panose="02020603050405020304" pitchFamily="18" charset="0"/>
                <a:cs typeface="Times New Roman" panose="02020603050405020304" pitchFamily="18" charset="0"/>
              </a:rPr>
              <a:t>CERKLJE OB KRKI</a:t>
            </a:r>
            <a:endParaRPr lang="sl-SI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9143449" y="3852192"/>
            <a:ext cx="3361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ŠOLSKO LETO: 2019/2020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665152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20276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jeZBesedilom 10"/>
          <p:cNvSpPr txBox="1"/>
          <p:nvPr/>
        </p:nvSpPr>
        <p:spPr>
          <a:xfrm>
            <a:off x="679268" y="160986"/>
            <a:ext cx="2889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Oblike sodelovanja s starši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281718"/>
              </p:ext>
            </p:extLst>
          </p:nvPr>
        </p:nvGraphicFramePr>
        <p:xfrm>
          <a:off x="789901" y="530318"/>
          <a:ext cx="10612198" cy="52782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54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31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07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Nikakor se ne strinjam – 1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ne strinjam – 2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ne morem odločiti – 3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strinjam – 4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Popolnoma se strinjam – 5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Skupaj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a) Roditeljski sestanki so dobro organizirani.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(6%)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 </a:t>
                      </a: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(38%)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 (90%)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5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b) Na roditeljskih sestankih dobimo starši prave odgovore na svoja vprašanja in aktualne informacije.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(2%)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(8%)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(50%)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(40</a:t>
                      </a: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 (92%)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c) Govorilne ure so dobro organizirane.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(4%)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 (48%)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 (48%)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 (92%)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/letos)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d) Na govorilnih urah dobim najbolj potrebne informacije o svojem otroku.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(2%)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(2%)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(35%)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 (60%)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 (92%)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4.4.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e) Šola me seznanja o vsem, kar moram vedeti.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(4%)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(15%)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(51%)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(30%)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 (90%)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 (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3.9.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(letos)</a:t>
                      </a:r>
                      <a:endParaRPr lang="sl-SI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635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20276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jeZBesedilom 10"/>
          <p:cNvSpPr txBox="1"/>
          <p:nvPr/>
        </p:nvSpPr>
        <p:spPr>
          <a:xfrm>
            <a:off x="679268" y="160986"/>
            <a:ext cx="2889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Oblike sodelovanja s starši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787936" y="1792412"/>
            <a:ext cx="1047052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5. b:</a:t>
            </a:r>
          </a:p>
          <a:p>
            <a:r>
              <a:rPr lang="sl-SI" dirty="0" smtClean="0"/>
              <a:t>- /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787936" y="885762"/>
            <a:ext cx="1047052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5. a: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/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787936" y="2699063"/>
            <a:ext cx="10470527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5. c: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/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787936" y="3600312"/>
            <a:ext cx="10470527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5. d: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/</a:t>
            </a:r>
          </a:p>
        </p:txBody>
      </p:sp>
      <p:sp>
        <p:nvSpPr>
          <p:cNvPr id="9" name="PoljeZBesedilom 8"/>
          <p:cNvSpPr txBox="1"/>
          <p:nvPr/>
        </p:nvSpPr>
        <p:spPr>
          <a:xfrm>
            <a:off x="787935" y="4501561"/>
            <a:ext cx="10470527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5. e:</a:t>
            </a:r>
          </a:p>
          <a:p>
            <a:r>
              <a:rPr lang="sl-SI" dirty="0" smtClean="0"/>
              <a:t>-    /</a:t>
            </a:r>
          </a:p>
        </p:txBody>
      </p:sp>
    </p:spTree>
    <p:extLst>
      <p:ext uri="{BB962C8B-B14F-4D97-AF65-F5344CB8AC3E}">
        <p14:creationId xmlns:p14="http://schemas.microsoft.com/office/powerpoint/2010/main" val="309615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20276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jeZBesedilom 9"/>
          <p:cNvSpPr txBox="1"/>
          <p:nvPr/>
        </p:nvSpPr>
        <p:spPr>
          <a:xfrm>
            <a:off x="712202" y="174049"/>
            <a:ext cx="49586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Predlogi in pobude staršev</a:t>
            </a:r>
          </a:p>
          <a:p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 ste že kdaj dali pobudo za spremembe na šoli?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416548"/>
              </p:ext>
            </p:extLst>
          </p:nvPr>
        </p:nvGraphicFramePr>
        <p:xfrm>
          <a:off x="712202" y="1248929"/>
          <a:ext cx="5911403" cy="1311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Veljavni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1 (DA)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2 (NE)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Skupaj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615576"/>
              </p:ext>
            </p:extLst>
          </p:nvPr>
        </p:nvGraphicFramePr>
        <p:xfrm>
          <a:off x="712202" y="2944632"/>
          <a:ext cx="5911403" cy="2321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Veljavni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1 (  a1) Moja pobuda je bila upoštevana.  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7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2 (  b1) O moji pobudi se je razpravljalo, vendar rešitev ni bila v pristojnosti šole. 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3 (c1) Moja pobuda ni bila upoštevana</a:t>
                      </a:r>
                      <a:r>
                        <a:rPr lang="sl-SI" sz="1600" b="0" dirty="0" smtClean="0">
                          <a:effectLst/>
                        </a:rPr>
                        <a:t>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</a:rPr>
                        <a:t>  Skupaj</a:t>
                      </a:r>
                      <a:endParaRPr lang="sl-SI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198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20276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659950" y="200174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Kvaliteta poučevanja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543732"/>
              </p:ext>
            </p:extLst>
          </p:nvPr>
        </p:nvGraphicFramePr>
        <p:xfrm>
          <a:off x="659950" y="569506"/>
          <a:ext cx="10110655" cy="3692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5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4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45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45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17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05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0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3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 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Nikakor se ne strinjam – 1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Se ne strinjam – 2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Se ne morem odločiti – 3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Se strinjam – 4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Popolnoma se strinjam – 5 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Skupaj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6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a) Moj otrok v šoli pridobi kvalitetno znanje.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(6%)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(11%)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(47%)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(36%)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 (90%)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3.6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3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b) Učitelji se držijo dogovorjenih terminov pisnega preverjanja in ocenjevanja znanja.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(57%)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(38%)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 (90%)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c) Učenci dosegajo dobre rezultate na državnih tekmovanjih.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(2%)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(30%)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(24%)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 (88%)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r>
                        <a:rPr lang="sl-SI" sz="16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PoljeZBesedilom 7"/>
          <p:cNvSpPr txBox="1"/>
          <p:nvPr/>
        </p:nvSpPr>
        <p:spPr>
          <a:xfrm>
            <a:off x="659950" y="4420618"/>
            <a:ext cx="1047052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7. a:</a:t>
            </a:r>
          </a:p>
          <a:p>
            <a:r>
              <a:rPr lang="sl-SI" b="1" dirty="0" smtClean="0"/>
              <a:t>- </a:t>
            </a:r>
            <a:r>
              <a:rPr lang="sl-SI" dirty="0" smtClean="0"/>
              <a:t>Ne pri vseh predmetih enako. Vzorec težav se pojavlja pri enem predmetu skozi leta.</a:t>
            </a:r>
          </a:p>
        </p:txBody>
      </p:sp>
      <p:sp>
        <p:nvSpPr>
          <p:cNvPr id="9" name="PoljeZBesedilom 8"/>
          <p:cNvSpPr txBox="1"/>
          <p:nvPr/>
        </p:nvSpPr>
        <p:spPr>
          <a:xfrm>
            <a:off x="659950" y="5143887"/>
            <a:ext cx="1047052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7. b:</a:t>
            </a:r>
          </a:p>
          <a:p>
            <a:r>
              <a:rPr lang="sl-SI" dirty="0" smtClean="0"/>
              <a:t>- /</a:t>
            </a:r>
          </a:p>
        </p:txBody>
      </p:sp>
      <p:sp>
        <p:nvSpPr>
          <p:cNvPr id="11" name="PoljeZBesedilom 10"/>
          <p:cNvSpPr txBox="1"/>
          <p:nvPr/>
        </p:nvSpPr>
        <p:spPr>
          <a:xfrm>
            <a:off x="659950" y="5867156"/>
            <a:ext cx="10470527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7. c:</a:t>
            </a:r>
          </a:p>
          <a:p>
            <a:r>
              <a:rPr lang="sl-SI" dirty="0" smtClean="0"/>
              <a:t>- /</a:t>
            </a:r>
          </a:p>
        </p:txBody>
      </p:sp>
    </p:spTree>
    <p:extLst>
      <p:ext uri="{BB962C8B-B14F-4D97-AF65-F5344CB8AC3E}">
        <p14:creationId xmlns:p14="http://schemas.microsoft.com/office/powerpoint/2010/main" val="1736743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20276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jeZBesedilom 7"/>
          <p:cNvSpPr txBox="1"/>
          <p:nvPr/>
        </p:nvSpPr>
        <p:spPr>
          <a:xfrm>
            <a:off x="659950" y="5719077"/>
            <a:ext cx="1047052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8. a:</a:t>
            </a:r>
          </a:p>
          <a:p>
            <a:r>
              <a:rPr lang="sl-SI" b="1" dirty="0" smtClean="0"/>
              <a:t>- </a:t>
            </a:r>
            <a:r>
              <a:rPr lang="sl-SI" dirty="0" smtClean="0"/>
              <a:t>/</a:t>
            </a:r>
          </a:p>
        </p:txBody>
      </p:sp>
      <p:sp>
        <p:nvSpPr>
          <p:cNvPr id="10" name="PoljeZBesedilom 9"/>
          <p:cNvSpPr txBox="1"/>
          <p:nvPr/>
        </p:nvSpPr>
        <p:spPr>
          <a:xfrm>
            <a:off x="659950" y="160986"/>
            <a:ext cx="4155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Interesne dejavnosti in razširjen program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8294"/>
              </p:ext>
            </p:extLst>
          </p:nvPr>
        </p:nvGraphicFramePr>
        <p:xfrm>
          <a:off x="659950" y="648480"/>
          <a:ext cx="10470524" cy="49782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1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Nikakor se ne strinjam – 1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Se ne strinjam – 2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ne morem odločiti – 3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strinjam – 4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Popolnoma se strinjam – 5 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Skupaj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a) Izbira interesnih dejavnosti je raznolika.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(9%)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(52%)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(39%)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 (88%)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b) Interesne dejavnosti so dobro organizirane.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(2%)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(19%)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(53%)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(26%)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 (90%)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c) Pri oblikovanju razširjenega programa (OPB, ID, šola v naravi ipd.) šola upošteva potrebe in interese mojega otroka.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(15%)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 (49%)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(34%)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 (90%)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6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d) Šola upošteva finančne zmožnosti staršev, ko organizira dejavnosti, katere moram plačati v celoti ali delno.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(7%)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</a:t>
                      </a: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(35%)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(30%)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 (88%)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166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20276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jeZBesedilom 9"/>
          <p:cNvSpPr txBox="1"/>
          <p:nvPr/>
        </p:nvSpPr>
        <p:spPr>
          <a:xfrm>
            <a:off x="659950" y="160986"/>
            <a:ext cx="4155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Interesne dejavnosti in razširjen program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659950" y="682801"/>
            <a:ext cx="1047052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8. b:</a:t>
            </a:r>
          </a:p>
          <a:p>
            <a:r>
              <a:rPr lang="sl-SI" dirty="0" smtClean="0"/>
              <a:t>- Učenci, ki ne obiskujejo OPB morajo predolgo čakati na začetek dejavnosti. Dejavnosti so prepozno po pouku.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659950" y="1635793"/>
            <a:ext cx="10470527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8. c: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/</a:t>
            </a:r>
          </a:p>
        </p:txBody>
      </p:sp>
      <p:sp>
        <p:nvSpPr>
          <p:cNvPr id="9" name="PoljeZBesedilom 8"/>
          <p:cNvSpPr txBox="1"/>
          <p:nvPr/>
        </p:nvSpPr>
        <p:spPr>
          <a:xfrm>
            <a:off x="659949" y="2588785"/>
            <a:ext cx="10470527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8. d: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Sofinancirano ŠVN dobijo vedno samo eni in isti.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Osebno mnenje oziroma čakanje pojasnila glede plačila LŠN Savudrija.</a:t>
            </a:r>
          </a:p>
        </p:txBody>
      </p:sp>
    </p:spTree>
    <p:extLst>
      <p:ext uri="{BB962C8B-B14F-4D97-AF65-F5344CB8AC3E}">
        <p14:creationId xmlns:p14="http://schemas.microsoft.com/office/powerpoint/2010/main" val="2616867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20276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jeZBesedilom 7"/>
          <p:cNvSpPr txBox="1"/>
          <p:nvPr/>
        </p:nvSpPr>
        <p:spPr>
          <a:xfrm>
            <a:off x="594636" y="187111"/>
            <a:ext cx="4602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Vzpostavljanje in vzdrževanje reda pri pouku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394502"/>
              </p:ext>
            </p:extLst>
          </p:nvPr>
        </p:nvGraphicFramePr>
        <p:xfrm>
          <a:off x="592349" y="750678"/>
          <a:ext cx="10470524" cy="20092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3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Nikakor se ne strinjam – 1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Se ne strinjam – 2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Se ne morem odločiti – 3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strinjam – 4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Popolnoma se strinjam – 5 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Skupaj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</a:t>
                      </a:r>
                      <a:r>
                        <a:rPr lang="sl-SI" sz="1600" dirty="0" smtClean="0">
                          <a:effectLst/>
                        </a:rPr>
                        <a:t>a) </a:t>
                      </a:r>
                      <a:r>
                        <a:rPr lang="sl-SI" sz="1600" dirty="0">
                          <a:effectLst/>
                        </a:rPr>
                        <a:t>O kršitvah pri delu v razredu učitelji sproti obveščajo starše.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(4%)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(13%)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(51%)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(32%)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 (90%)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PoljeZBesedilom 11"/>
          <p:cNvSpPr txBox="1"/>
          <p:nvPr/>
        </p:nvSpPr>
        <p:spPr>
          <a:xfrm>
            <a:off x="592346" y="3187901"/>
            <a:ext cx="1047052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9. a: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613257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20276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465293" y="144257"/>
            <a:ext cx="49246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Sodelovanje s šolsko svetovalno službo</a:t>
            </a:r>
          </a:p>
          <a:p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 ste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seznanjeni, da je na šoli svetovalna služba?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689326"/>
              </p:ext>
            </p:extLst>
          </p:nvPr>
        </p:nvGraphicFramePr>
        <p:xfrm>
          <a:off x="465293" y="1133200"/>
          <a:ext cx="5911403" cy="1311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Veljavni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1 (DA)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2 (NE)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Skupaj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Pravokotnik 8"/>
          <p:cNvSpPr/>
          <p:nvPr/>
        </p:nvSpPr>
        <p:spPr>
          <a:xfrm>
            <a:off x="465293" y="2703715"/>
            <a:ext cx="5316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 ste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doslej osebno že sodelovali s svetovalno službo?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4599"/>
              </p:ext>
            </p:extLst>
          </p:nvPr>
        </p:nvGraphicFramePr>
        <p:xfrm>
          <a:off x="465293" y="3143954"/>
          <a:ext cx="5911403" cy="1311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Veljavni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1 (DA)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2 (NE)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Skupaj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00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20276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472839"/>
              </p:ext>
            </p:extLst>
          </p:nvPr>
        </p:nvGraphicFramePr>
        <p:xfrm>
          <a:off x="890357" y="846503"/>
          <a:ext cx="10472974" cy="16253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6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5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5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0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Nezadovoljen– </a:t>
                      </a:r>
                      <a:r>
                        <a:rPr lang="sl-SI" sz="1600" dirty="0">
                          <a:effectLst/>
                        </a:rPr>
                        <a:t>1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Srednje zadovoljen– </a:t>
                      </a:r>
                      <a:r>
                        <a:rPr lang="sl-SI" sz="1600" dirty="0">
                          <a:effectLst/>
                        </a:rPr>
                        <a:t>2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Se ne morem odločiti – 3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Zadovoljen– </a:t>
                      </a:r>
                      <a:r>
                        <a:rPr lang="sl-SI" sz="1600" dirty="0">
                          <a:effectLst/>
                        </a:rPr>
                        <a:t>4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Popolnoma </a:t>
                      </a:r>
                      <a:r>
                        <a:rPr lang="sl-SI" sz="1600" dirty="0" smtClean="0">
                          <a:effectLst/>
                        </a:rPr>
                        <a:t>zadovoljen– </a:t>
                      </a:r>
                      <a:r>
                        <a:rPr lang="sl-SI" sz="1600" dirty="0">
                          <a:effectLst/>
                        </a:rPr>
                        <a:t>5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Skupaj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a) </a:t>
                      </a:r>
                      <a:r>
                        <a:rPr lang="sl-SI" sz="1600" dirty="0" smtClean="0">
                          <a:effectLst/>
                        </a:rPr>
                        <a:t>Ali</a:t>
                      </a:r>
                      <a:r>
                        <a:rPr lang="sl-SI" sz="1600" baseline="0" dirty="0" smtClean="0">
                          <a:effectLst/>
                        </a:rPr>
                        <a:t> ste zadovoljni s sodelovanjem?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(8%)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(12%)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(8%)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(46%)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(27%)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 (50%)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r>
                        <a:rPr lang="sl-SI" sz="16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PoljeZBesedilom 10"/>
          <p:cNvSpPr txBox="1"/>
          <p:nvPr/>
        </p:nvSpPr>
        <p:spPr>
          <a:xfrm>
            <a:off x="890357" y="287633"/>
            <a:ext cx="408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Sodelovanje s šolsko svetovalno službo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PoljeZBesedilom 11"/>
          <p:cNvSpPr txBox="1"/>
          <p:nvPr/>
        </p:nvSpPr>
        <p:spPr>
          <a:xfrm>
            <a:off x="890357" y="2705422"/>
            <a:ext cx="10470527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10. a:</a:t>
            </a:r>
          </a:p>
          <a:p>
            <a:pPr marL="285750" indent="-285750">
              <a:buFontTx/>
              <a:buChar char="-"/>
            </a:pPr>
            <a:r>
              <a:rPr lang="sl-SI" dirty="0" err="1" smtClean="0"/>
              <a:t>nesprejemanje</a:t>
            </a:r>
            <a:r>
              <a:rPr lang="sl-SI" dirty="0" smtClean="0"/>
              <a:t> drugih mnenj, vztrajanje pri svojem mnenju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ščitenje posameznih priljubljenih učencev (biseri)</a:t>
            </a:r>
          </a:p>
        </p:txBody>
      </p:sp>
      <p:sp>
        <p:nvSpPr>
          <p:cNvPr id="13" name="Pravokotnik 12"/>
          <p:cNvSpPr/>
          <p:nvPr/>
        </p:nvSpPr>
        <p:spPr>
          <a:xfrm>
            <a:off x="890357" y="3774274"/>
            <a:ext cx="4992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Zakaj </a:t>
            </a: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doslej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še niste </a:t>
            </a: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sodelovali s svetovalno službo?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78919"/>
              </p:ext>
            </p:extLst>
          </p:nvPr>
        </p:nvGraphicFramePr>
        <p:xfrm>
          <a:off x="890357" y="4289128"/>
          <a:ext cx="9410226" cy="13292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9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5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891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0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Drugo – </a:t>
                      </a:r>
                      <a:r>
                        <a:rPr lang="sl-SI" sz="1600" dirty="0">
                          <a:effectLst/>
                        </a:rPr>
                        <a:t>1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Nisem želel – </a:t>
                      </a:r>
                      <a:r>
                        <a:rPr lang="sl-SI" sz="1600" dirty="0">
                          <a:effectLst/>
                        </a:rPr>
                        <a:t>2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smtClean="0">
                          <a:effectLst/>
                        </a:rPr>
                        <a:t>Ni bilo potrebno – </a:t>
                      </a:r>
                      <a:r>
                        <a:rPr lang="sl-SI" sz="1600" dirty="0">
                          <a:effectLst/>
                        </a:rPr>
                        <a:t>3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Skupaj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a) </a:t>
                      </a:r>
                      <a:r>
                        <a:rPr lang="sl-SI" sz="1600" dirty="0" smtClean="0">
                          <a:effectLst/>
                        </a:rPr>
                        <a:t>Zakaj doslej še niste sodelovali</a:t>
                      </a:r>
                      <a:r>
                        <a:rPr lang="sl-SI" sz="1600" baseline="0" dirty="0" smtClean="0">
                          <a:effectLst/>
                        </a:rPr>
                        <a:t> s SS?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(5%)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(95%)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(38%)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PoljeZBesedilom 14"/>
          <p:cNvSpPr txBox="1"/>
          <p:nvPr/>
        </p:nvSpPr>
        <p:spPr>
          <a:xfrm>
            <a:off x="890357" y="5810082"/>
            <a:ext cx="9444243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– nisem želel:</a:t>
            </a:r>
          </a:p>
          <a:p>
            <a:r>
              <a:rPr lang="sl-SI" dirty="0" smtClean="0"/>
              <a:t>- Zadeva je bila rešena na drug način</a:t>
            </a:r>
          </a:p>
        </p:txBody>
      </p:sp>
    </p:spTree>
    <p:extLst>
      <p:ext uri="{BB962C8B-B14F-4D97-AF65-F5344CB8AC3E}">
        <p14:creationId xmlns:p14="http://schemas.microsoft.com/office/powerpoint/2010/main" val="4079385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20276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ljeZBesedilom 8"/>
          <p:cNvSpPr txBox="1"/>
          <p:nvPr/>
        </p:nvSpPr>
        <p:spPr>
          <a:xfrm>
            <a:off x="890357" y="154760"/>
            <a:ext cx="3868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Delo z otroki s posebnimi potrebami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Pravokotnik 9"/>
          <p:cNvSpPr/>
          <p:nvPr/>
        </p:nvSpPr>
        <p:spPr>
          <a:xfrm>
            <a:off x="1038521" y="609449"/>
            <a:ext cx="9796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dirty="0" smtClean="0">
                <a:effectLst/>
              </a:rPr>
              <a:t> </a:t>
            </a:r>
            <a:r>
              <a:rPr lang="sl-SI" sz="1600" b="1" dirty="0" smtClean="0">
                <a:effectLst/>
              </a:rPr>
              <a:t>a1) Ali je vaš otrok vključen v program individualne oziroma dodatne strokovne pomoči?</a:t>
            </a:r>
            <a:endParaRPr lang="sl-SI" sz="1600" dirty="0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123694"/>
              </p:ext>
            </p:extLst>
          </p:nvPr>
        </p:nvGraphicFramePr>
        <p:xfrm>
          <a:off x="890357" y="983227"/>
          <a:ext cx="10470527" cy="14647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7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1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1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Veljavni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1 (DA)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2 (NE)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Skupaj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20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0400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0640" y="461146"/>
            <a:ext cx="5464122" cy="3732031"/>
          </a:xfrm>
          <a:prstGeom prst="rect">
            <a:avLst/>
          </a:prstGeom>
        </p:spPr>
      </p:pic>
      <p:sp>
        <p:nvSpPr>
          <p:cNvPr id="6" name="PoljeZBesedilom 5"/>
          <p:cNvSpPr txBox="1"/>
          <p:nvPr/>
        </p:nvSpPr>
        <p:spPr>
          <a:xfrm>
            <a:off x="664182" y="975702"/>
            <a:ext cx="977506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Število sodelujočih staršev po spolu:</a:t>
            </a:r>
          </a:p>
          <a:p>
            <a:endParaRPr lang="sl-SI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dirty="0" smtClean="0"/>
              <a:t>MOŠKI  = 8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dirty="0" smtClean="0"/>
              <a:t>ŽENSKE = 44</a:t>
            </a:r>
            <a:endParaRPr lang="sl-SI" dirty="0"/>
          </a:p>
          <a:p>
            <a:r>
              <a:rPr lang="sl-SI" dirty="0" smtClean="0"/>
              <a:t>        </a:t>
            </a:r>
          </a:p>
          <a:p>
            <a:r>
              <a:rPr lang="sl-SI" dirty="0"/>
              <a:t> </a:t>
            </a:r>
            <a:r>
              <a:rPr lang="sl-SI" dirty="0" smtClean="0"/>
              <a:t>      SKUPAJ: </a:t>
            </a:r>
            <a:r>
              <a:rPr lang="sl-SI" b="1" dirty="0" smtClean="0"/>
              <a:t>52 </a:t>
            </a:r>
            <a:endParaRPr lang="sl-SI" b="1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664182" y="359383"/>
            <a:ext cx="97750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Anketa je bila odprta od 24. </a:t>
            </a:r>
            <a:r>
              <a:rPr lang="sl-SI" sz="2000" b="1" dirty="0"/>
              <a:t>6</a:t>
            </a:r>
            <a:r>
              <a:rPr lang="sl-SI" sz="2000" b="1" dirty="0" smtClean="0"/>
              <a:t>. 2020 do 29. </a:t>
            </a:r>
            <a:r>
              <a:rPr lang="sl-SI" sz="2000" b="1" dirty="0"/>
              <a:t>6</a:t>
            </a:r>
            <a:r>
              <a:rPr lang="sl-SI" sz="2000" b="1" dirty="0" smtClean="0"/>
              <a:t>. 2020.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40817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7213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713489" y="193308"/>
            <a:ext cx="4912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Vprašanja s strani ustanovitelja, Občine Brežice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751133" y="1315011"/>
            <a:ext cx="10470527" cy="20928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Odgovori o poznavanju:</a:t>
            </a:r>
          </a:p>
          <a:p>
            <a:pPr marL="285750" indent="-285750">
              <a:buFontTx/>
              <a:buChar char="-"/>
            </a:pPr>
            <a:r>
              <a:rPr lang="sl-SI" sz="1600" dirty="0" smtClean="0"/>
              <a:t>Odloča o pomembnih zadevah.</a:t>
            </a:r>
          </a:p>
          <a:p>
            <a:pPr marL="285750" indent="-285750">
              <a:buFontTx/>
              <a:buChar char="-"/>
            </a:pPr>
            <a:r>
              <a:rPr lang="sl-SI" sz="1600" dirty="0" smtClean="0"/>
              <a:t>Nadzoruje delovanje zavoda, izpelje postopek imenovanja ravnatelja, </a:t>
            </a:r>
            <a:r>
              <a:rPr lang="sl-SI" sz="1600" dirty="0"/>
              <a:t>sodeluje z lokalno skupnostjo, potrdi člane pritožbene komisije, pregleduje in potrjuje </a:t>
            </a:r>
            <a:r>
              <a:rPr lang="sl-SI" sz="1600" dirty="0" err="1"/>
              <a:t>ldn</a:t>
            </a:r>
            <a:r>
              <a:rPr lang="sl-SI" sz="1600" dirty="0"/>
              <a:t> zavoda, pregleduje in </a:t>
            </a:r>
            <a:r>
              <a:rPr lang="sl-SI" sz="1600" dirty="0" smtClean="0"/>
              <a:t>potrjuje </a:t>
            </a:r>
            <a:r>
              <a:rPr lang="sl-SI" sz="1600" dirty="0"/>
              <a:t>finančna poročila, kadrovska poročila, ocenjuje delo ravnatelja za delovno uspešnost in spremlja njegovo delo</a:t>
            </a:r>
            <a:r>
              <a:rPr lang="sl-SI" sz="1600" dirty="0" smtClean="0"/>
              <a:t>. (5x – podoben zapis)</a:t>
            </a:r>
          </a:p>
          <a:p>
            <a:pPr marL="285750" indent="-285750">
              <a:buFontTx/>
              <a:buChar char="-"/>
            </a:pPr>
            <a:r>
              <a:rPr lang="sl-SI" sz="1600" dirty="0" smtClean="0"/>
              <a:t>Je pod vplivom politike.</a:t>
            </a:r>
          </a:p>
          <a:p>
            <a:pPr marL="285750" indent="-285750">
              <a:buFontTx/>
              <a:buChar char="-"/>
            </a:pPr>
            <a:r>
              <a:rPr lang="sl-SI" sz="1600" dirty="0"/>
              <a:t>N</a:t>
            </a:r>
            <a:r>
              <a:rPr lang="sl-SI" sz="1600" dirty="0" smtClean="0"/>
              <a:t>e poznam.</a:t>
            </a:r>
          </a:p>
          <a:p>
            <a:pPr marL="285750" indent="-285750">
              <a:buFontTx/>
              <a:buChar char="-"/>
            </a:pPr>
            <a:r>
              <a:rPr lang="sl-SI" sz="1600" dirty="0" smtClean="0"/>
              <a:t>Nimam komentarja.</a:t>
            </a:r>
          </a:p>
        </p:txBody>
      </p:sp>
      <p:sp>
        <p:nvSpPr>
          <p:cNvPr id="8" name="Pravokotnik 7"/>
          <p:cNvSpPr/>
          <p:nvPr/>
        </p:nvSpPr>
        <p:spPr>
          <a:xfrm>
            <a:off x="751134" y="752550"/>
            <a:ext cx="104705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b="1" dirty="0"/>
              <a:t>a</a:t>
            </a:r>
            <a:r>
              <a:rPr lang="sl-SI" b="1" dirty="0" smtClean="0">
                <a:effectLst/>
              </a:rPr>
              <a:t>) Vpis poznavanja delovanja sveta zavoda in njegovih pristojnosti.</a:t>
            </a: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2930067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7213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713489" y="193308"/>
            <a:ext cx="4912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Vprašanja s strani ustanovitelja, Občine Brežice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751133" y="1315011"/>
            <a:ext cx="10470527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Odgovori o poznavanju: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Vse ok.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Nimam pripomb.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Izboljšati spletno stran – zapisniki bi morali biti objavljeni takoj !!!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Učenci naj imajo beležko v fizični obliki.</a:t>
            </a:r>
          </a:p>
        </p:txBody>
      </p:sp>
      <p:sp>
        <p:nvSpPr>
          <p:cNvPr id="11" name="Pravokotnik 10"/>
          <p:cNvSpPr/>
          <p:nvPr/>
        </p:nvSpPr>
        <p:spPr>
          <a:xfrm>
            <a:off x="751133" y="754159"/>
            <a:ext cx="104705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b="1" dirty="0"/>
              <a:t>b</a:t>
            </a:r>
            <a:r>
              <a:rPr lang="sl-SI" b="1" dirty="0" smtClean="0">
                <a:effectLst/>
              </a:rPr>
              <a:t>) </a:t>
            </a:r>
            <a:r>
              <a:rPr lang="sl-SI" b="1" dirty="0" smtClean="0"/>
              <a:t>Vpis predlogov </a:t>
            </a:r>
            <a:r>
              <a:rPr lang="sl-SI" b="1" dirty="0"/>
              <a:t>v zvezi z izboljšanjem informiranja o izvajanju storitev zavodov.</a:t>
            </a: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16702661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7213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713489" y="193308"/>
            <a:ext cx="199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Pouk na daljavo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4" descr="Pouk na daljavo preko videokonference | Osnovna šola Cerk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0550">
            <a:off x="9901645" y="470755"/>
            <a:ext cx="1985464" cy="145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jeZBesedilom 9"/>
          <p:cNvSpPr txBox="1"/>
          <p:nvPr/>
        </p:nvSpPr>
        <p:spPr>
          <a:xfrm>
            <a:off x="713489" y="711468"/>
            <a:ext cx="463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Kateri razred obiskuje vaš otrok oziroma otroci?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703846"/>
              </p:ext>
            </p:extLst>
          </p:nvPr>
        </p:nvGraphicFramePr>
        <p:xfrm>
          <a:off x="713489" y="1229628"/>
          <a:ext cx="7729628" cy="3758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9062">
                  <a:extLst>
                    <a:ext uri="{9D8B030D-6E8A-4147-A177-3AD203B41FA5}">
                      <a16:colId xmlns:a16="http://schemas.microsoft.com/office/drawing/2014/main" val="2495156251"/>
                    </a:ext>
                  </a:extLst>
                </a:gridCol>
                <a:gridCol w="1973522">
                  <a:extLst>
                    <a:ext uri="{9D8B030D-6E8A-4147-A177-3AD203B41FA5}">
                      <a16:colId xmlns:a16="http://schemas.microsoft.com/office/drawing/2014/main" val="1272623771"/>
                    </a:ext>
                  </a:extLst>
                </a:gridCol>
                <a:gridCol w="1973522">
                  <a:extLst>
                    <a:ext uri="{9D8B030D-6E8A-4147-A177-3AD203B41FA5}">
                      <a16:colId xmlns:a16="http://schemas.microsoft.com/office/drawing/2014/main" val="4127431618"/>
                    </a:ext>
                  </a:extLst>
                </a:gridCol>
                <a:gridCol w="1973522">
                  <a:extLst>
                    <a:ext uri="{9D8B030D-6E8A-4147-A177-3AD203B41FA5}">
                      <a16:colId xmlns:a16="http://schemas.microsoft.com/office/drawing/2014/main" val="3087580280"/>
                    </a:ext>
                  </a:extLst>
                </a:gridCol>
              </a:tblGrid>
              <a:tr h="341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Razred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Oddelek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870459"/>
                  </a:ext>
                </a:extLst>
              </a:tr>
              <a:tr h="341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  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a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b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Skupaj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51765124"/>
                  </a:ext>
                </a:extLst>
              </a:tr>
              <a:tr h="341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1.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3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3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6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2666133"/>
                  </a:ext>
                </a:extLst>
              </a:tr>
              <a:tr h="341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2.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7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3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10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92587774"/>
                  </a:ext>
                </a:extLst>
              </a:tr>
              <a:tr h="341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3.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3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5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8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07406483"/>
                  </a:ext>
                </a:extLst>
              </a:tr>
              <a:tr h="341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4.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3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0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9603745"/>
                  </a:ext>
                </a:extLst>
              </a:tr>
              <a:tr h="341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5.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4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0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4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82310261"/>
                  </a:ext>
                </a:extLst>
              </a:tr>
              <a:tr h="341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6.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5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3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8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94141260"/>
                  </a:ext>
                </a:extLst>
              </a:tr>
              <a:tr h="341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7.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3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0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0572833"/>
                  </a:ext>
                </a:extLst>
              </a:tr>
              <a:tr h="341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8.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3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1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4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65174295"/>
                  </a:ext>
                </a:extLst>
              </a:tr>
              <a:tr h="341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9.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2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0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80939021"/>
                  </a:ext>
                </a:extLst>
              </a:tr>
            </a:tbl>
          </a:graphicData>
        </a:graphic>
      </p:graphicFrame>
      <p:sp>
        <p:nvSpPr>
          <p:cNvPr id="4" name="PoljeZBesedilom 3"/>
          <p:cNvSpPr txBox="1"/>
          <p:nvPr/>
        </p:nvSpPr>
        <p:spPr>
          <a:xfrm>
            <a:off x="6583680" y="4987976"/>
            <a:ext cx="1595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b="1" dirty="0" smtClean="0"/>
              <a:t>SKUPAJ: 46</a:t>
            </a:r>
            <a:endParaRPr lang="sl-SI" sz="2400" b="1" dirty="0"/>
          </a:p>
        </p:txBody>
      </p:sp>
    </p:spTree>
    <p:extLst>
      <p:ext uri="{BB962C8B-B14F-4D97-AF65-F5344CB8AC3E}">
        <p14:creationId xmlns:p14="http://schemas.microsoft.com/office/powerpoint/2010/main" val="16511810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7213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713489" y="193308"/>
            <a:ext cx="199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Pouk na daljavo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4" descr="Pouk na daljavo preko videokonference | Osnovna šola Cerk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0550">
            <a:off x="9901645" y="470755"/>
            <a:ext cx="1985464" cy="145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794159"/>
              </p:ext>
            </p:extLst>
          </p:nvPr>
        </p:nvGraphicFramePr>
        <p:xfrm>
          <a:off x="713490" y="668869"/>
          <a:ext cx="8809335" cy="2375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27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805">
                <a:tc gridSpan="3">
                  <a:txBody>
                    <a:bodyPr/>
                    <a:lstStyle/>
                    <a:p>
                      <a:r>
                        <a:rPr lang="sl-SI" sz="1600" b="1" dirty="0">
                          <a:effectLst/>
                        </a:rPr>
                        <a:t>  </a:t>
                      </a:r>
                      <a:r>
                        <a:rPr lang="sl-SI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Ali ste uspeli dostopati do gradiv, ki so jih za delo na daljavo pripravili naši učitelji?</a:t>
                      </a:r>
                      <a:endParaRPr lang="sl-SI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Veljavni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1.</a:t>
                      </a:r>
                      <a:r>
                        <a:rPr lang="sl-SI" sz="1600" b="0" baseline="0" dirty="0" smtClean="0">
                          <a:effectLst/>
                        </a:rPr>
                        <a:t> </a:t>
                      </a:r>
                      <a:r>
                        <a:rPr lang="sl-SI" sz="1600" b="0" dirty="0" smtClean="0">
                          <a:effectLst/>
                        </a:rPr>
                        <a:t>Da, preko spletne učilnice.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2. Da, preko elektronske pošte.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3. Ne.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4. Drugo.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1" dirty="0">
                          <a:effectLst/>
                        </a:rPr>
                        <a:t>Skupaj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PoljeZBesedilom 8"/>
          <p:cNvSpPr txBox="1"/>
          <p:nvPr/>
        </p:nvSpPr>
        <p:spPr>
          <a:xfrm>
            <a:off x="713490" y="3519984"/>
            <a:ext cx="8809336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– drugo:</a:t>
            </a:r>
          </a:p>
          <a:p>
            <a:pPr marL="285750" indent="-285750">
              <a:buFontTx/>
              <a:buChar char="-"/>
            </a:pPr>
            <a:r>
              <a:rPr lang="sl-SI" dirty="0"/>
              <a:t>t</a:t>
            </a:r>
            <a:r>
              <a:rPr lang="sl-SI" dirty="0" smtClean="0"/>
              <a:t>ežave v spletnem brskalniku </a:t>
            </a:r>
            <a:r>
              <a:rPr lang="sl-SI" dirty="0" err="1" smtClean="0"/>
              <a:t>Mozilla</a:t>
            </a:r>
            <a:r>
              <a:rPr lang="sl-SI" dirty="0" smtClean="0"/>
              <a:t> Firefox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občasne internetne motnje</a:t>
            </a:r>
          </a:p>
        </p:txBody>
      </p:sp>
    </p:spTree>
    <p:extLst>
      <p:ext uri="{BB962C8B-B14F-4D97-AF65-F5344CB8AC3E}">
        <p14:creationId xmlns:p14="http://schemas.microsoft.com/office/powerpoint/2010/main" val="3751037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7213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713489" y="193308"/>
            <a:ext cx="199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Pouk na daljavo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4" descr="Pouk na daljavo preko videokonference | Osnovna šola Cerk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0550">
            <a:off x="9901645" y="470755"/>
            <a:ext cx="1985464" cy="145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600579"/>
              </p:ext>
            </p:extLst>
          </p:nvPr>
        </p:nvGraphicFramePr>
        <p:xfrm>
          <a:off x="713489" y="668870"/>
          <a:ext cx="8678705" cy="25383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3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4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144">
                <a:tc gridSpan="3">
                  <a:txBody>
                    <a:bodyPr/>
                    <a:lstStyle/>
                    <a:p>
                      <a:r>
                        <a:rPr lang="sl-SI" sz="1600" b="1" dirty="0">
                          <a:effectLst/>
                        </a:rPr>
                        <a:t>  </a:t>
                      </a:r>
                      <a:r>
                        <a:rPr lang="sl-SI" sz="1600" b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Kolikokrat na teden se je vaš otrok udeležil izobraževanja na daljavo oziroma je opravljal naloge?</a:t>
                      </a:r>
                      <a:endParaRPr lang="sl-SI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Veljavni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1.</a:t>
                      </a:r>
                      <a:r>
                        <a:rPr lang="sl-SI" sz="1600" b="0" baseline="0" dirty="0" smtClean="0">
                          <a:effectLst/>
                        </a:rPr>
                        <a:t> </a:t>
                      </a:r>
                      <a:r>
                        <a:rPr lang="sl-SI" sz="1600" b="0" dirty="0" smtClean="0">
                          <a:effectLst/>
                        </a:rPr>
                        <a:t>Vsak dan.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2. Štirikrat.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3. Trikrat.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4. Dvakrat.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5. Enkrat. 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3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sl-SI" sz="16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Nikoli.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PoljeZBesedilom 8"/>
          <p:cNvSpPr txBox="1"/>
          <p:nvPr/>
        </p:nvSpPr>
        <p:spPr>
          <a:xfrm>
            <a:off x="713489" y="4574348"/>
            <a:ext cx="8678705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– drugo: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Takrat, ko je bilo…????? (nepopoln zapis)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120907"/>
              </p:ext>
            </p:extLst>
          </p:nvPr>
        </p:nvGraphicFramePr>
        <p:xfrm>
          <a:off x="713489" y="3225203"/>
          <a:ext cx="8678705" cy="89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3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4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7.</a:t>
                      </a:r>
                      <a:r>
                        <a:rPr lang="sl-SI" sz="1600" b="0" baseline="0" dirty="0" smtClean="0">
                          <a:effectLst/>
                        </a:rPr>
                        <a:t> </a:t>
                      </a:r>
                      <a:r>
                        <a:rPr lang="sl-SI" sz="1600" b="0" dirty="0" smtClean="0">
                          <a:effectLst/>
                        </a:rPr>
                        <a:t>Drugo.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3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1" dirty="0">
                          <a:effectLst/>
                        </a:rPr>
                        <a:t>Skupaj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234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7213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713489" y="193308"/>
            <a:ext cx="199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Pouk na daljavo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4" descr="Pouk na daljavo preko videokonference | Osnovna šola Cerk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0550">
            <a:off x="9901645" y="470755"/>
            <a:ext cx="1985464" cy="145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682852"/>
              </p:ext>
            </p:extLst>
          </p:nvPr>
        </p:nvGraphicFramePr>
        <p:xfrm>
          <a:off x="713489" y="668870"/>
          <a:ext cx="8678705" cy="1902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3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4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144">
                <a:tc gridSpan="3">
                  <a:txBody>
                    <a:bodyPr/>
                    <a:lstStyle/>
                    <a:p>
                      <a:r>
                        <a:rPr lang="sl-SI" sz="1600" b="1" dirty="0">
                          <a:effectLst/>
                        </a:rPr>
                        <a:t>  </a:t>
                      </a:r>
                      <a:r>
                        <a:rPr lang="sl-SI" sz="1600" b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Ali so bila navodila za delo na daljavo pri posameznem predmetu podana dovolj jasno?</a:t>
                      </a:r>
                      <a:endParaRPr lang="sl-SI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Veljavni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1.</a:t>
                      </a:r>
                      <a:r>
                        <a:rPr lang="sl-SI" sz="1600" b="0" baseline="0" dirty="0" smtClean="0">
                          <a:effectLst/>
                        </a:rPr>
                        <a:t> </a:t>
                      </a:r>
                      <a:r>
                        <a:rPr lang="sl-SI" sz="1600" b="0" dirty="0" smtClean="0">
                          <a:effectLst/>
                        </a:rPr>
                        <a:t>Da.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2. Ne.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Skupaj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PoljeZBesedilom 8"/>
          <p:cNvSpPr txBox="1"/>
          <p:nvPr/>
        </p:nvSpPr>
        <p:spPr>
          <a:xfrm>
            <a:off x="713489" y="2884047"/>
            <a:ext cx="8678705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– ne:</a:t>
            </a:r>
          </a:p>
          <a:p>
            <a:pPr marL="285750" indent="-285750">
              <a:buFontTx/>
              <a:buChar char="-"/>
            </a:pPr>
            <a:r>
              <a:rPr lang="sl-SI" dirty="0"/>
              <a:t>m</a:t>
            </a:r>
            <a:r>
              <a:rPr lang="sl-SI" dirty="0" smtClean="0"/>
              <a:t>atematika (potrebne bi bilo več razlage, konkretnih navodil, več „živega“ kontakta z učiteljem, več povratnih informacij)</a:t>
            </a:r>
          </a:p>
          <a:p>
            <a:pPr marL="285750" indent="-285750">
              <a:buFontTx/>
              <a:buChar char="-"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41597689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7213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713489" y="193308"/>
            <a:ext cx="199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Pouk na daljavo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4" descr="Pouk na daljavo preko videokonference | Osnovna šola Cerk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0550">
            <a:off x="9901645" y="470755"/>
            <a:ext cx="1985464" cy="145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000229"/>
              </p:ext>
            </p:extLst>
          </p:nvPr>
        </p:nvGraphicFramePr>
        <p:xfrm>
          <a:off x="713489" y="668870"/>
          <a:ext cx="8678705" cy="1902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3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4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144">
                <a:tc gridSpan="3">
                  <a:txBody>
                    <a:bodyPr/>
                    <a:lstStyle/>
                    <a:p>
                      <a:r>
                        <a:rPr lang="sl-SI" sz="1600" b="1" dirty="0">
                          <a:effectLst/>
                        </a:rPr>
                        <a:t>  </a:t>
                      </a:r>
                      <a:r>
                        <a:rPr lang="sl-SI" sz="1600" b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Ali menite, da je bil dosedanji obseg učnih vsebin in učnih listov primeren?</a:t>
                      </a:r>
                      <a:endParaRPr lang="sl-SI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Veljavni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1.</a:t>
                      </a:r>
                      <a:r>
                        <a:rPr lang="sl-SI" sz="1600" b="0" baseline="0" dirty="0" smtClean="0">
                          <a:effectLst/>
                        </a:rPr>
                        <a:t> </a:t>
                      </a:r>
                      <a:r>
                        <a:rPr lang="sl-SI" sz="1600" b="0" dirty="0" smtClean="0">
                          <a:effectLst/>
                        </a:rPr>
                        <a:t>Da.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2. Večinoma</a:t>
                      </a:r>
                      <a:r>
                        <a:rPr lang="sl-SI" sz="1600" b="0" baseline="0" dirty="0" smtClean="0">
                          <a:effectLst/>
                        </a:rPr>
                        <a:t> da.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3. Ne. 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Skupaj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593975"/>
              </p:ext>
            </p:extLst>
          </p:nvPr>
        </p:nvGraphicFramePr>
        <p:xfrm>
          <a:off x="713488" y="2846013"/>
          <a:ext cx="8678705" cy="1902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3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4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144">
                <a:tc gridSpan="3">
                  <a:txBody>
                    <a:bodyPr/>
                    <a:lstStyle/>
                    <a:p>
                      <a:r>
                        <a:rPr lang="sl-SI" sz="1600" b="1" dirty="0">
                          <a:effectLst/>
                        </a:rPr>
                        <a:t>  </a:t>
                      </a:r>
                      <a:r>
                        <a:rPr lang="sl-SI" sz="1600" b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Pojasnite.</a:t>
                      </a:r>
                      <a:endParaRPr lang="sl-SI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Veljavni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1.</a:t>
                      </a:r>
                      <a:r>
                        <a:rPr lang="sl-SI" sz="1600" b="0" baseline="0" dirty="0" smtClean="0">
                          <a:effectLst/>
                        </a:rPr>
                        <a:t> Navodil je bilo premalo oziroma so bila pomanjkljiva.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2. Navodila</a:t>
                      </a:r>
                      <a:r>
                        <a:rPr lang="sl-SI" sz="1600" b="0" baseline="0" dirty="0" smtClean="0">
                          <a:effectLst/>
                        </a:rPr>
                        <a:t> so bila preobsežna.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3. Navodila</a:t>
                      </a:r>
                      <a:r>
                        <a:rPr lang="sl-SI" sz="16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so bila nerazumljiva.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16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sl-SI" sz="16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Drugo.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Desno ukrivljena puščica 1"/>
          <p:cNvSpPr/>
          <p:nvPr/>
        </p:nvSpPr>
        <p:spPr>
          <a:xfrm>
            <a:off x="156754" y="2050869"/>
            <a:ext cx="556735" cy="13585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8100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7213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713489" y="193308"/>
            <a:ext cx="199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Pouk na daljavo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4" descr="Pouk na daljavo preko videokonference | Osnovna šola Cerk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0550">
            <a:off x="9901645" y="470755"/>
            <a:ext cx="1985464" cy="145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958939"/>
              </p:ext>
            </p:extLst>
          </p:nvPr>
        </p:nvGraphicFramePr>
        <p:xfrm>
          <a:off x="713489" y="668870"/>
          <a:ext cx="8678705" cy="1902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7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1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144">
                <a:tc gridSpan="2">
                  <a:txBody>
                    <a:bodyPr/>
                    <a:lstStyle/>
                    <a:p>
                      <a:r>
                        <a:rPr lang="sl-SI" sz="1600" b="1" dirty="0">
                          <a:effectLst/>
                        </a:rPr>
                        <a:t>  </a:t>
                      </a:r>
                      <a:r>
                        <a:rPr lang="sl-SI" sz="1600" b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Pri katerih predmetih ima vaš otrok največ dela oziroma se čuti preobremenjenega? </a:t>
                      </a:r>
                      <a:endParaRPr lang="sl-SI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Matematika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Slovenščina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OPB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Tuj</a:t>
                      </a:r>
                      <a:r>
                        <a:rPr lang="sl-SI" sz="16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jezik – nemščina, angleščina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239094"/>
              </p:ext>
            </p:extLst>
          </p:nvPr>
        </p:nvGraphicFramePr>
        <p:xfrm>
          <a:off x="713488" y="2571734"/>
          <a:ext cx="8678705" cy="1268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7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1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Etika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Glasba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Pri vseh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Pri nobenem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PoljeZBesedilom 9"/>
          <p:cNvSpPr txBox="1"/>
          <p:nvPr/>
        </p:nvSpPr>
        <p:spPr>
          <a:xfrm>
            <a:off x="713488" y="4151432"/>
            <a:ext cx="8678705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Pojasnilo:</a:t>
            </a:r>
          </a:p>
          <a:p>
            <a:r>
              <a:rPr lang="sl-SI" dirty="0" smtClean="0"/>
              <a:t>- Naloge pri OPB so bile v času izrednih razmer nepotrebne.</a:t>
            </a:r>
          </a:p>
        </p:txBody>
      </p:sp>
    </p:spTree>
    <p:extLst>
      <p:ext uri="{BB962C8B-B14F-4D97-AF65-F5344CB8AC3E}">
        <p14:creationId xmlns:p14="http://schemas.microsoft.com/office/powerpoint/2010/main" val="31856342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7213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713489" y="193308"/>
            <a:ext cx="199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Pouk na daljavo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4" descr="Pouk na daljavo preko videokonference | Osnovna šola Cerk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0550">
            <a:off x="9901645" y="470755"/>
            <a:ext cx="1985464" cy="145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jeZBesedilom 9"/>
          <p:cNvSpPr txBox="1"/>
          <p:nvPr/>
        </p:nvSpPr>
        <p:spPr>
          <a:xfrm>
            <a:off x="582860" y="3722519"/>
            <a:ext cx="8939965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- drugo:</a:t>
            </a:r>
          </a:p>
          <a:p>
            <a:r>
              <a:rPr lang="sl-SI" dirty="0" smtClean="0"/>
              <a:t>- Inštrukcije pri MAT.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011701"/>
              </p:ext>
            </p:extLst>
          </p:nvPr>
        </p:nvGraphicFramePr>
        <p:xfrm>
          <a:off x="713490" y="668869"/>
          <a:ext cx="8809335" cy="2375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27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805">
                <a:tc gridSpan="3">
                  <a:txBody>
                    <a:bodyPr/>
                    <a:lstStyle/>
                    <a:p>
                      <a:r>
                        <a:rPr lang="sl-SI" sz="1600" b="1" dirty="0">
                          <a:effectLst/>
                        </a:rPr>
                        <a:t>  </a:t>
                      </a:r>
                      <a:r>
                        <a:rPr lang="sl-SI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Učenec naloge opravlja…</a:t>
                      </a:r>
                      <a:endParaRPr lang="sl-SI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Veljavni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1.</a:t>
                      </a:r>
                      <a:r>
                        <a:rPr lang="sl-SI" sz="1600" b="0" baseline="0" dirty="0" smtClean="0">
                          <a:effectLst/>
                        </a:rPr>
                        <a:t> </a:t>
                      </a:r>
                      <a:r>
                        <a:rPr lang="sl-SI" sz="1600" b="0" dirty="0" smtClean="0">
                          <a:effectLst/>
                        </a:rPr>
                        <a:t>Sam.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2. S pomočjo staršev.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3. S</a:t>
                      </a:r>
                      <a:r>
                        <a:rPr lang="sl-SI" sz="1600" b="0" baseline="0" dirty="0" smtClean="0">
                          <a:effectLst/>
                        </a:rPr>
                        <a:t> pomočjo bratov/sester.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4. S</a:t>
                      </a:r>
                      <a:r>
                        <a:rPr lang="sl-SI" sz="1600" b="0" baseline="0" dirty="0" smtClean="0">
                          <a:effectLst/>
                        </a:rPr>
                        <a:t> pomočjo učiteljice/učitelja, ki jo/ga prosi za pomoč.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5. Drugo.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1" dirty="0">
                          <a:effectLst/>
                        </a:rPr>
                        <a:t>Skupaj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9358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7213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713489" y="193308"/>
            <a:ext cx="199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Pouk na daljavo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4" descr="Pouk na daljavo preko videokonference | Osnovna šola Cerk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0550">
            <a:off x="9901645" y="470755"/>
            <a:ext cx="1985464" cy="145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325202"/>
              </p:ext>
            </p:extLst>
          </p:nvPr>
        </p:nvGraphicFramePr>
        <p:xfrm>
          <a:off x="582860" y="711250"/>
          <a:ext cx="8678705" cy="1902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7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1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144">
                <a:tc gridSpan="2">
                  <a:txBody>
                    <a:bodyPr/>
                    <a:lstStyle/>
                    <a:p>
                      <a:r>
                        <a:rPr lang="sl-SI" sz="1600" b="1" dirty="0">
                          <a:effectLst/>
                        </a:rPr>
                        <a:t>  </a:t>
                      </a:r>
                      <a:r>
                        <a:rPr lang="sl-SI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 katerih predmetih potrebuje največ vaše pomoči?</a:t>
                      </a:r>
                      <a:endParaRPr lang="sl-SI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Matematika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Slovenščina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Angleščina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Etika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969995"/>
              </p:ext>
            </p:extLst>
          </p:nvPr>
        </p:nvGraphicFramePr>
        <p:xfrm>
          <a:off x="582859" y="2636599"/>
          <a:ext cx="8678705" cy="634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7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1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Pri</a:t>
                      </a:r>
                      <a:r>
                        <a:rPr lang="sl-SI" sz="16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vseh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Samo</a:t>
                      </a:r>
                      <a:r>
                        <a:rPr lang="sl-SI" sz="16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pri nalogah, ki jih ne razume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337006"/>
              </p:ext>
            </p:extLst>
          </p:nvPr>
        </p:nvGraphicFramePr>
        <p:xfrm>
          <a:off x="582859" y="3298232"/>
          <a:ext cx="8678705" cy="634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7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1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Nobenem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905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0400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1053123" y="553165"/>
            <a:ext cx="97750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Število sodelujočih staršev po starostnih skupinah:</a:t>
            </a:r>
          </a:p>
          <a:p>
            <a:endParaRPr lang="sl-SI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dirty="0" smtClean="0"/>
              <a:t>21 – 30 let = </a:t>
            </a:r>
            <a:r>
              <a:rPr lang="sl-SI" dirty="0"/>
              <a:t>3</a:t>
            </a:r>
            <a:endParaRPr lang="sl-SI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dirty="0" smtClean="0"/>
              <a:t>31 – 40 let = 32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dirty="0" smtClean="0"/>
              <a:t>41 let ali več = 17</a:t>
            </a:r>
          </a:p>
          <a:p>
            <a:endParaRPr lang="sl-SI" dirty="0"/>
          </a:p>
          <a:p>
            <a:r>
              <a:rPr lang="sl-SI" dirty="0" smtClean="0"/>
              <a:t>                SKUPAJ: </a:t>
            </a:r>
            <a:r>
              <a:rPr lang="sl-SI" b="1" dirty="0" smtClean="0"/>
              <a:t>52</a:t>
            </a:r>
            <a:endParaRPr lang="sl-SI" b="1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645" y="1049554"/>
            <a:ext cx="7046855" cy="329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507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7213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713489" y="193308"/>
            <a:ext cx="199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Pouk na daljavo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4" descr="Pouk na daljavo preko videokonference | Osnovna šola Cerk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0550">
            <a:off x="9901645" y="470755"/>
            <a:ext cx="1985464" cy="145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05354"/>
              </p:ext>
            </p:extLst>
          </p:nvPr>
        </p:nvGraphicFramePr>
        <p:xfrm>
          <a:off x="582860" y="711250"/>
          <a:ext cx="8992214" cy="21075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68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3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14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Ali </a:t>
                      </a:r>
                      <a:r>
                        <a:rPr lang="sl-SI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 kdaj v tem času kontaktirali razrednika ali učitelja posameznega predmeta za dodatne in povratne </a:t>
                      </a:r>
                      <a:r>
                        <a:rPr lang="sl-SI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informacije</a:t>
                      </a:r>
                      <a:r>
                        <a:rPr lang="sl-SI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1. Da.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2. Ne.</a:t>
                      </a:r>
                      <a:r>
                        <a:rPr lang="sl-SI" sz="16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3. Drugo.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PoljeZBesedilom 9"/>
          <p:cNvSpPr txBox="1"/>
          <p:nvPr/>
        </p:nvSpPr>
        <p:spPr>
          <a:xfrm>
            <a:off x="582860" y="2646900"/>
            <a:ext cx="10403003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- drugo:</a:t>
            </a:r>
          </a:p>
          <a:p>
            <a:r>
              <a:rPr lang="sl-SI" dirty="0" smtClean="0"/>
              <a:t>- Kadar je prihajalo do sistemskih napak znotraj učnega gradiva (pri motenem delovanju spletnih orodij).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981918"/>
              </p:ext>
            </p:extLst>
          </p:nvPr>
        </p:nvGraphicFramePr>
        <p:xfrm>
          <a:off x="582860" y="3566686"/>
          <a:ext cx="8809335" cy="2078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27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805">
                <a:tc gridSpan="3">
                  <a:txBody>
                    <a:bodyPr/>
                    <a:lstStyle/>
                    <a:p>
                      <a:r>
                        <a:rPr lang="sl-SI" sz="1600" b="1" dirty="0">
                          <a:effectLst/>
                        </a:rPr>
                        <a:t>  </a:t>
                      </a:r>
                      <a:r>
                        <a:rPr lang="sl-SI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Pojasnite:</a:t>
                      </a:r>
                      <a:endParaRPr lang="sl-SI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Veljavni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1.</a:t>
                      </a:r>
                      <a:r>
                        <a:rPr lang="sl-SI" sz="1600" b="0" baseline="0" dirty="0" smtClean="0">
                          <a:effectLst/>
                        </a:rPr>
                        <a:t> Nismo potrebovali pomoči.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2. Nismo utegnili kontaktirati učitelja.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3. Nismo želeli motiti učitelja.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4. Drugo.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1" dirty="0">
                          <a:effectLst/>
                        </a:rPr>
                        <a:t>Skupaj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Desno ukrivljena puščica 8"/>
          <p:cNvSpPr/>
          <p:nvPr/>
        </p:nvSpPr>
        <p:spPr>
          <a:xfrm>
            <a:off x="156755" y="1946366"/>
            <a:ext cx="426105" cy="215537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479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7213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713489" y="193308"/>
            <a:ext cx="199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Pouk na daljavo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4" descr="Pouk na daljavo preko videokonference | Osnovna šola Cerk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0550">
            <a:off x="9901645" y="470755"/>
            <a:ext cx="1985464" cy="145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jeZBesedilom 9"/>
          <p:cNvSpPr txBox="1"/>
          <p:nvPr/>
        </p:nvSpPr>
        <p:spPr>
          <a:xfrm>
            <a:off x="582860" y="2884047"/>
            <a:ext cx="10403003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- ne:</a:t>
            </a:r>
          </a:p>
          <a:p>
            <a:r>
              <a:rPr lang="sl-SI" dirty="0" smtClean="0"/>
              <a:t>- Dotična učiteljica se včasih ni odzivala na sporočila ali pa je minilo precej časa, da je odgovorila.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09802"/>
              </p:ext>
            </p:extLst>
          </p:nvPr>
        </p:nvGraphicFramePr>
        <p:xfrm>
          <a:off x="582860" y="688675"/>
          <a:ext cx="8809335" cy="16760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27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8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1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Ali ste bili zadovoljni s povratno informacijo učitelja, ki ste jo prejeli?</a:t>
                      </a:r>
                    </a:p>
                    <a:p>
                      <a:endParaRPr lang="sl-SI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Veljavni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1.</a:t>
                      </a:r>
                      <a:r>
                        <a:rPr lang="sl-SI" sz="1600" b="0" baseline="0" dirty="0" smtClean="0">
                          <a:effectLst/>
                        </a:rPr>
                        <a:t> Da.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2. Ne.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1" dirty="0">
                          <a:effectLst/>
                        </a:rPr>
                        <a:t>Skupaj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7120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0400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713489" y="193308"/>
            <a:ext cx="199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Pouk na daljavo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4" descr="Pouk na daljavo preko videokonference | Osnovna šola Cerk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0550">
            <a:off x="9901645" y="470755"/>
            <a:ext cx="1985464" cy="145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jeZBesedilom 9"/>
          <p:cNvSpPr txBox="1"/>
          <p:nvPr/>
        </p:nvSpPr>
        <p:spPr>
          <a:xfrm>
            <a:off x="582859" y="3613117"/>
            <a:ext cx="8809335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- drugo: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Včasih celo dopoldne.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Odvisno od nalog.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Prva dva tedna več.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217843"/>
              </p:ext>
            </p:extLst>
          </p:nvPr>
        </p:nvGraphicFramePr>
        <p:xfrm>
          <a:off x="582860" y="688675"/>
          <a:ext cx="8809335" cy="16760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27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8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1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Koliko časa dnevno so</a:t>
                      </a:r>
                      <a:r>
                        <a:rPr lang="sl-SI" sz="16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otroci namenili šolskemu delu</a:t>
                      </a:r>
                      <a:r>
                        <a:rPr lang="sl-SI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endParaRPr lang="sl-SI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Veljavni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1.</a:t>
                      </a:r>
                      <a:r>
                        <a:rPr lang="sl-SI" sz="1600" b="0" baseline="0" dirty="0" smtClean="0">
                          <a:effectLst/>
                        </a:rPr>
                        <a:t> Manj kot 1 uro.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2. 1 – 2 uri.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3. 3 – 4 ure.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431006"/>
              </p:ext>
            </p:extLst>
          </p:nvPr>
        </p:nvGraphicFramePr>
        <p:xfrm>
          <a:off x="582859" y="2373470"/>
          <a:ext cx="8809335" cy="891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27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4.</a:t>
                      </a:r>
                      <a:r>
                        <a:rPr lang="sl-SI" sz="1600" b="0" baseline="0" dirty="0" smtClean="0">
                          <a:effectLst/>
                        </a:rPr>
                        <a:t> 5 – 6 ur.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</a:t>
                      </a:r>
                      <a:r>
                        <a:rPr lang="sl-SI" sz="1600" b="0" dirty="0" smtClean="0">
                          <a:effectLst/>
                        </a:rPr>
                        <a:t>5. Drugo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4179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0400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ouk na daljavo preko videokonference | Osnovna šola Cerk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0550">
            <a:off x="9901645" y="470755"/>
            <a:ext cx="1985464" cy="145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ljeZBesedilom 8"/>
          <p:cNvSpPr txBox="1"/>
          <p:nvPr/>
        </p:nvSpPr>
        <p:spPr>
          <a:xfrm>
            <a:off x="713489" y="193308"/>
            <a:ext cx="1128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 Ostalo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PoljeZBesedilom 10"/>
          <p:cNvSpPr txBox="1"/>
          <p:nvPr/>
        </p:nvSpPr>
        <p:spPr>
          <a:xfrm>
            <a:off x="751139" y="730375"/>
            <a:ext cx="8641055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Pripombe glede </a:t>
            </a:r>
            <a:r>
              <a:rPr lang="sl-SI" b="1" dirty="0" smtClean="0"/>
              <a:t>izvajanja pouka na daljavo: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Preobsežna </a:t>
            </a:r>
            <a:r>
              <a:rPr lang="sl-SI" dirty="0" smtClean="0"/>
              <a:t>učna snov.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6. razred – premalo podajanja učne snovi s strani učiteljev (veliko snovi so otroci morali predelati sami ali s pomočjo staršev). Izjema TJA.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Odzivnost </a:t>
            </a:r>
            <a:r>
              <a:rPr lang="sl-SI" dirty="0" smtClean="0"/>
              <a:t>učiteljev – večinoma so bili</a:t>
            </a:r>
            <a:r>
              <a:rPr lang="sl-SI" dirty="0" smtClean="0"/>
              <a:t>.</a:t>
            </a:r>
            <a:endParaRPr lang="sl-SI" dirty="0" smtClean="0"/>
          </a:p>
        </p:txBody>
      </p:sp>
      <p:sp>
        <p:nvSpPr>
          <p:cNvPr id="6" name="PoljeZBesedilom 5"/>
          <p:cNvSpPr txBox="1"/>
          <p:nvPr/>
        </p:nvSpPr>
        <p:spPr>
          <a:xfrm>
            <a:off x="777264" y="2756719"/>
            <a:ext cx="8641055" cy="258532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Priporočila </a:t>
            </a:r>
            <a:r>
              <a:rPr lang="sl-SI" b="1" dirty="0"/>
              <a:t>in želje glede izvajanja pouka na daljavo:</a:t>
            </a:r>
          </a:p>
          <a:p>
            <a:r>
              <a:rPr lang="sl-SI" dirty="0" smtClean="0"/>
              <a:t>-    Manj </a:t>
            </a:r>
            <a:r>
              <a:rPr lang="sl-SI" dirty="0"/>
              <a:t>dela na računalniku.</a:t>
            </a:r>
          </a:p>
          <a:p>
            <a:r>
              <a:rPr lang="sl-SI" dirty="0" smtClean="0"/>
              <a:t>-    Manj </a:t>
            </a:r>
            <a:r>
              <a:rPr lang="sl-SI" dirty="0"/>
              <a:t>delovnih listov.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Več </a:t>
            </a:r>
            <a:r>
              <a:rPr lang="sl-SI" dirty="0"/>
              <a:t>predavanj preko spleta – video </a:t>
            </a:r>
            <a:r>
              <a:rPr lang="sl-SI" dirty="0" smtClean="0"/>
              <a:t>konferenc z razlago </a:t>
            </a:r>
            <a:r>
              <a:rPr lang="sl-SI" dirty="0" err="1" smtClean="0"/>
              <a:t>uč</a:t>
            </a:r>
            <a:r>
              <a:rPr lang="sl-SI" dirty="0" smtClean="0"/>
              <a:t>. Snovi in utrjevanjem. </a:t>
            </a:r>
            <a:r>
              <a:rPr lang="sl-SI" dirty="0"/>
              <a:t>Manj </a:t>
            </a:r>
            <a:endParaRPr lang="sl-SI" dirty="0" smtClean="0"/>
          </a:p>
          <a:p>
            <a:r>
              <a:rPr lang="sl-SI" dirty="0" smtClean="0"/>
              <a:t>      </a:t>
            </a:r>
            <a:r>
              <a:rPr lang="sl-SI" dirty="0" err="1" smtClean="0"/>
              <a:t>you</a:t>
            </a:r>
            <a:r>
              <a:rPr lang="sl-SI" dirty="0" smtClean="0"/>
              <a:t> </a:t>
            </a:r>
            <a:r>
              <a:rPr lang="sl-SI" dirty="0"/>
              <a:t>tube kanalov.</a:t>
            </a:r>
          </a:p>
          <a:p>
            <a:r>
              <a:rPr lang="sl-SI" dirty="0" smtClean="0"/>
              <a:t>-    Več </a:t>
            </a:r>
            <a:r>
              <a:rPr lang="sl-SI" dirty="0"/>
              <a:t>poudarka naj bi se dalo glavnim predmetom, ne GUM, LUM, ŠPO, OPB.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Da </a:t>
            </a:r>
            <a:r>
              <a:rPr lang="sl-SI" dirty="0"/>
              <a:t>bi prihajale naloge po urniku</a:t>
            </a:r>
            <a:r>
              <a:rPr lang="sl-SI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Več kontakta z učiteljem.</a:t>
            </a:r>
            <a:endParaRPr lang="sl-SI" dirty="0" smtClean="0"/>
          </a:p>
          <a:p>
            <a:pPr marL="285750" indent="-285750">
              <a:buFontTx/>
              <a:buChar char="-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690882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0400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ouk na daljavo preko videokonference | Osnovna šola Cerk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0550">
            <a:off x="9901645" y="470755"/>
            <a:ext cx="1985464" cy="145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ljeZBesedilom 8"/>
          <p:cNvSpPr txBox="1"/>
          <p:nvPr/>
        </p:nvSpPr>
        <p:spPr>
          <a:xfrm>
            <a:off x="713489" y="193308"/>
            <a:ext cx="1128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 Ostalo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PoljeZBesedilom 10"/>
          <p:cNvSpPr txBox="1"/>
          <p:nvPr/>
        </p:nvSpPr>
        <p:spPr>
          <a:xfrm>
            <a:off x="751139" y="730375"/>
            <a:ext cx="8641055" cy="258532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Pohvale glede </a:t>
            </a:r>
            <a:r>
              <a:rPr lang="sl-SI" b="1" dirty="0" smtClean="0"/>
              <a:t>izvajanja pouka na daljavo: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Pohvale namenjene več dotičnim učiteljem in na splošno posameznim učiteljem.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Pohvala vodstvu in učiteljem za učinkovito delo v nepričakovani situaciji – dobro organizirano delo, reden, pravočasen in razumljiv dotok informacij.</a:t>
            </a:r>
          </a:p>
          <a:p>
            <a:pPr marL="285750" indent="-285750">
              <a:buFontTx/>
              <a:buChar char="-"/>
            </a:pPr>
            <a:r>
              <a:rPr lang="sl-SI" dirty="0"/>
              <a:t>Zelo hitra odzivnost posameznih učiteljev.</a:t>
            </a:r>
          </a:p>
          <a:p>
            <a:pPr marL="285750" indent="-285750">
              <a:buFontTx/>
              <a:buChar char="-"/>
            </a:pPr>
            <a:r>
              <a:rPr lang="sl-SI" dirty="0"/>
              <a:t>Vse ok</a:t>
            </a:r>
            <a:r>
              <a:rPr lang="sl-SI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Čeprav je na začetku izgledalo slabše, se je na koncu izkazalo kot dober projekt.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Zelo natančno razložena učna snov, ki lepo vodi učenca in starša.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Pohvala posameznim predstavitvam po spletu.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5917014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0400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ouk na daljavo preko videokonference | Osnovna šola Cerk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0550">
            <a:off x="9901645" y="470755"/>
            <a:ext cx="1985464" cy="145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ljeZBesedilom 8"/>
          <p:cNvSpPr txBox="1"/>
          <p:nvPr/>
        </p:nvSpPr>
        <p:spPr>
          <a:xfrm>
            <a:off x="713489" y="193308"/>
            <a:ext cx="1128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 Ostalo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PoljeZBesedilom 10"/>
          <p:cNvSpPr txBox="1"/>
          <p:nvPr/>
        </p:nvSpPr>
        <p:spPr>
          <a:xfrm>
            <a:off x="751139" y="730375"/>
            <a:ext cx="8641055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Sporočila</a:t>
            </a:r>
            <a:r>
              <a:rPr lang="sl-SI" b="1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Sestopite malo, poslušajte otroke. Učitelji preveč prežijo na otroke in iščejo le slabosti. </a:t>
            </a:r>
            <a:r>
              <a:rPr lang="sl-SI" dirty="0"/>
              <a:t> </a:t>
            </a:r>
            <a:r>
              <a:rPr lang="sl-SI" dirty="0" smtClean="0"/>
              <a:t> Obrnejo naj se na upokojene učitelje, nadgradijo naj se po predlogu otrok.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Upajmo, da pouk na daljavo ne bo več potreben.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Pri otrocih 1. triade je potrebno veliko starševske pomoči, kar poleg služb ni enostavno zagotavljati.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Pohvala večini učiteljev, razen izjem.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Hvala, ker se trudite.</a:t>
            </a:r>
          </a:p>
        </p:txBody>
      </p:sp>
    </p:spTree>
    <p:extLst>
      <p:ext uri="{BB962C8B-B14F-4D97-AF65-F5344CB8AC3E}">
        <p14:creationId xmlns:p14="http://schemas.microsoft.com/office/powerpoint/2010/main" val="4031346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0400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791866" y="579291"/>
            <a:ext cx="977506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Število sodelujočih staršev po triadah:</a:t>
            </a:r>
          </a:p>
          <a:p>
            <a:r>
              <a:rPr lang="sl-SI" dirty="0" smtClean="0"/>
              <a:t>(možnih je več odgovorov)</a:t>
            </a:r>
          </a:p>
          <a:p>
            <a:endParaRPr lang="sl-SI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dirty="0" smtClean="0"/>
              <a:t>1. triada = 25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dirty="0" smtClean="0"/>
              <a:t>2. triada = 17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dirty="0" smtClean="0"/>
              <a:t>3. triada = 15</a:t>
            </a:r>
          </a:p>
          <a:p>
            <a:endParaRPr lang="sl-SI" dirty="0"/>
          </a:p>
          <a:p>
            <a:r>
              <a:rPr lang="sl-SI" dirty="0" smtClean="0"/>
              <a:t>                SKUPAJ: </a:t>
            </a:r>
            <a:r>
              <a:rPr lang="sl-SI" b="1" dirty="0" smtClean="0"/>
              <a:t>52</a:t>
            </a:r>
            <a:endParaRPr lang="sl-SI" b="1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9398" y="448662"/>
            <a:ext cx="5546079" cy="307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686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0400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avokotnik 4"/>
          <p:cNvSpPr/>
          <p:nvPr/>
        </p:nvSpPr>
        <p:spPr>
          <a:xfrm>
            <a:off x="812044" y="568756"/>
            <a:ext cx="9946784" cy="433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l-SI" sz="20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Starši so ocenjevali po petstopenjski ocenjevalni lestvici, pri čemer so bile ocene ovrednotene na način: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314450" algn="l"/>
              </a:tabLst>
            </a:pPr>
            <a:r>
              <a:rPr lang="sl-SI" sz="20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l-SI" sz="20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1 - nikakor se ne strinjam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l-SI" sz="20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2 - se ne strinjam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l-SI" sz="20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3 - se ne morem odločiti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l-SI" sz="20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 – se strinjam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l-SI" sz="20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 – popolnoma se strinjam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sl-SI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2000" dirty="0"/>
              <a:t>Odgovora </a:t>
            </a:r>
            <a:r>
              <a:rPr lang="sl-SI" sz="2000" b="1" dirty="0"/>
              <a:t>se ne strinjam </a:t>
            </a:r>
            <a:r>
              <a:rPr lang="sl-SI" sz="2000" dirty="0"/>
              <a:t>in</a:t>
            </a:r>
            <a:r>
              <a:rPr lang="sl-SI" sz="2000" b="1" dirty="0"/>
              <a:t> nikakor se ne strinjam</a:t>
            </a:r>
            <a:r>
              <a:rPr lang="sl-SI" sz="2000" dirty="0"/>
              <a:t> </a:t>
            </a:r>
            <a:r>
              <a:rPr lang="sl-SI" sz="2000" dirty="0" smtClean="0"/>
              <a:t>sta imela </a:t>
            </a:r>
            <a:r>
              <a:rPr lang="sl-SI" sz="2000" dirty="0" err="1" smtClean="0"/>
              <a:t>podalinejo</a:t>
            </a:r>
            <a:r>
              <a:rPr lang="sl-SI" sz="2000" dirty="0" smtClean="0"/>
              <a:t>, da so starši lahko obrazložili, zakaj se z nečim ne strinjajo. </a:t>
            </a:r>
            <a:endParaRPr lang="sl-SI" sz="2000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sl-SI" sz="20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sl-SI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796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0400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803642" y="291615"/>
            <a:ext cx="3190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Vodenje in predstavljanje šole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522303"/>
              </p:ext>
            </p:extLst>
          </p:nvPr>
        </p:nvGraphicFramePr>
        <p:xfrm>
          <a:off x="679268" y="795095"/>
          <a:ext cx="10470527" cy="26092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  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</a:t>
                      </a:r>
                      <a:r>
                        <a:rPr lang="sl-SI" sz="1600" dirty="0" smtClean="0">
                          <a:effectLst/>
                        </a:rPr>
                        <a:t>Sploh se ne strinjam – 1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strinjam – 2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morem odločiti – 3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strinjam – 4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Popolnoma se strinjam – 5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 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a</a:t>
                      </a:r>
                      <a:r>
                        <a:rPr lang="sl-SI" sz="1600" dirty="0">
                          <a:effectLst/>
                        </a:rPr>
                        <a:t>) Vodstvo šole vzpostavlja in vzdržuje dober osnovni red v šoli.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(6%)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(51%)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(39%)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 (94%)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b</a:t>
                      </a:r>
                      <a:r>
                        <a:rPr lang="sl-SI" sz="1600" dirty="0">
                          <a:effectLst/>
                        </a:rPr>
                        <a:t>) Šola se širši javnosti uspešno predstavlja (prireditve, mediji, spletna stran, </a:t>
                      </a:r>
                      <a:r>
                        <a:rPr lang="sl-SI" sz="1600" dirty="0" err="1">
                          <a:effectLst/>
                        </a:rPr>
                        <a:t>facebook</a:t>
                      </a:r>
                      <a:r>
                        <a:rPr lang="sl-SI" sz="1600" dirty="0">
                          <a:effectLst/>
                        </a:rPr>
                        <a:t>).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(6%)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(51%)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(41%)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 (94%)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PoljeZBesedilom 6"/>
          <p:cNvSpPr txBox="1"/>
          <p:nvPr/>
        </p:nvSpPr>
        <p:spPr>
          <a:xfrm>
            <a:off x="679269" y="3734525"/>
            <a:ext cx="1047052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1. a: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/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679268" y="4567535"/>
            <a:ext cx="10470527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1. b: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/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90845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0400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679268" y="4461247"/>
            <a:ext cx="1047052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2. a: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/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679268" y="5259866"/>
            <a:ext cx="10470527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2. b: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/</a:t>
            </a:r>
          </a:p>
          <a:p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679268" y="187112"/>
            <a:ext cx="2538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Kvaliteta informiranosti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052557"/>
              </p:ext>
            </p:extLst>
          </p:nvPr>
        </p:nvGraphicFramePr>
        <p:xfrm>
          <a:off x="679268" y="585916"/>
          <a:ext cx="10470524" cy="35198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8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Nikakor se ne strinjam – 1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Se ne strinjam – 2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ne morem odločiti – 3 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strinjam – 4 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Popolnoma se strinjam – 5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Skupaj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a) Šola izbira način seznanjanja, ki najbolj ustreza vsebini informacije (sestanki, govorilne ure, neformalna srečanja, obvestila staršem).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</a:t>
                      </a: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(55%)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(43%)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 (94%)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</a:t>
                      </a: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lani)</a:t>
                      </a:r>
                      <a:endParaRPr lang="sl-SI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(letos)</a:t>
                      </a:r>
                      <a:endParaRPr lang="sl-SI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b) Informacije so pravočasne in razumljive.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(10%)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</a:t>
                      </a: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(33%)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 (94%)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r>
                        <a:rPr lang="sl-SI" sz="16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(letos)</a:t>
                      </a:r>
                      <a:endParaRPr lang="sl-SI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144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0400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679268" y="4461247"/>
            <a:ext cx="1047052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</a:t>
            </a:r>
            <a:r>
              <a:rPr lang="sl-SI" b="1" dirty="0"/>
              <a:t>3</a:t>
            </a:r>
            <a:r>
              <a:rPr lang="sl-SI" b="1" dirty="0" smtClean="0"/>
              <a:t>. a: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/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679268" y="5259866"/>
            <a:ext cx="10470527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</a:t>
            </a:r>
            <a:r>
              <a:rPr lang="sl-SI" b="1" dirty="0"/>
              <a:t>3</a:t>
            </a:r>
            <a:r>
              <a:rPr lang="sl-SI" b="1" dirty="0" smtClean="0"/>
              <a:t>. b: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/</a:t>
            </a:r>
          </a:p>
          <a:p>
            <a:endParaRPr lang="sl-SI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679268" y="213237"/>
            <a:ext cx="21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Odnos do učencev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496079"/>
              </p:ext>
            </p:extLst>
          </p:nvPr>
        </p:nvGraphicFramePr>
        <p:xfrm>
          <a:off x="679268" y="699817"/>
          <a:ext cx="10966912" cy="26092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2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Nikakor se ne strinjam – 1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ne strinjam – 2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ne morem odločiti – 3 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strinjam – 4 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Popolnoma se strinjam – 5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Skupaj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a) Zaposleni so učencu v težavah vedno pripravljeni pomagati.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(6%)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(10%)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(49%)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(35%)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 (94%)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r>
                        <a:rPr lang="sl-SI" sz="16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(letos)</a:t>
                      </a:r>
                      <a:endParaRPr lang="sl-SI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b) Moj otrok se v šoli počuti sprejetega in spoštovanega s strani učiteljev in ostalih zaposlenih.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(41%)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(41%)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 (94%)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315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0400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679268" y="4461247"/>
            <a:ext cx="1047052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4. a: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/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679268" y="5259866"/>
            <a:ext cx="10470527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4. b: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/</a:t>
            </a:r>
          </a:p>
          <a:p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679268" y="12179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Odnos do staršev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007642"/>
              </p:ext>
            </p:extLst>
          </p:nvPr>
        </p:nvGraphicFramePr>
        <p:xfrm>
          <a:off x="679268" y="643418"/>
          <a:ext cx="11007269" cy="34634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1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0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0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0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07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07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77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46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9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Nikakor se ne strinjam – 1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ne strinjam – 2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ne morem odločiti – 3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strinjam – 4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Popolnoma se strinjam – 5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4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a) Šola se s starši posvetuje o odločitvah, ki vplivajo na počutje otroka ter njegovo uspešnost.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(12%)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(57%)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(27%)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 (94%)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83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b) V primeru težav (učne težave, odlog plačila, sofinanciranje dejavnosti, prilagoditev delovnega časa ipd.) se lahko za pomoč obrnem tako na vodstvo šole, strokovne delavce kot na ostale zaposlene.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(39%)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 (47%)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 (94%)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671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3497</Words>
  <Application>Microsoft Office PowerPoint</Application>
  <PresentationFormat>Širokozaslonsko</PresentationFormat>
  <Paragraphs>825</Paragraphs>
  <Slides>35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Gotham Rounded Book</vt:lpstr>
      <vt:lpstr>Times New Roman</vt:lpstr>
      <vt:lpstr>Wingdings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Sandra</dc:creator>
  <cp:lastModifiedBy>Sandra</cp:lastModifiedBy>
  <cp:revision>53</cp:revision>
  <dcterms:created xsi:type="dcterms:W3CDTF">2020-08-27T08:49:27Z</dcterms:created>
  <dcterms:modified xsi:type="dcterms:W3CDTF">2020-08-28T08:30:03Z</dcterms:modified>
</cp:coreProperties>
</file>